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278" r:id="rId2"/>
    <p:sldId id="256" r:id="rId3"/>
    <p:sldId id="274" r:id="rId4"/>
    <p:sldId id="277" r:id="rId5"/>
    <p:sldId id="262" r:id="rId6"/>
    <p:sldId id="261" r:id="rId7"/>
    <p:sldId id="272" r:id="rId8"/>
    <p:sldId id="258" r:id="rId9"/>
    <p:sldId id="259" r:id="rId10"/>
    <p:sldId id="263" r:id="rId11"/>
    <p:sldId id="269" r:id="rId12"/>
    <p:sldId id="264" r:id="rId13"/>
    <p:sldId id="273" r:id="rId14"/>
    <p:sldId id="267" r:id="rId15"/>
    <p:sldId id="268" r:id="rId16"/>
    <p:sldId id="270" r:id="rId17"/>
    <p:sldId id="271" r:id="rId18"/>
    <p:sldId id="275" r:id="rId19"/>
    <p:sldId id="265" r:id="rId20"/>
    <p:sldId id="280" r:id="rId21"/>
    <p:sldId id="281" r:id="rId22"/>
    <p:sldId id="282" r:id="rId23"/>
    <p:sldId id="284" r:id="rId24"/>
    <p:sldId id="279" r:id="rId25"/>
    <p:sldId id="266" r:id="rId2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55" autoAdjust="0"/>
  </p:normalViewPr>
  <p:slideViewPr>
    <p:cSldViewPr snapToGrid="0">
      <p:cViewPr varScale="1">
        <p:scale>
          <a:sx n="117" d="100"/>
          <a:sy n="117" d="100"/>
        </p:scale>
        <p:origin x="3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39FC2-6270-4AC5-B660-AD3CB3F19154}" type="datetimeFigureOut">
              <a:rPr lang="uk-UA" smtClean="0"/>
              <a:t>06.05.2022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A68D8-4D53-4BFF-BB2D-26058A0C635F}" type="slidenum">
              <a:rPr lang="uk-UA" smtClean="0"/>
              <a:t>‹#›</a:t>
            </a:fld>
            <a:endParaRPr lang="uk-UA"/>
          </a:p>
        </p:txBody>
      </p:sp>
    </p:spTree>
    <p:extLst>
      <p:ext uri="{BB962C8B-B14F-4D97-AF65-F5344CB8AC3E}">
        <p14:creationId xmlns:p14="http://schemas.microsoft.com/office/powerpoint/2010/main" val="240715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D31A68D8-4D53-4BFF-BB2D-26058A0C635F}" type="slidenum">
              <a:rPr lang="uk-UA" smtClean="0"/>
              <a:t>2</a:t>
            </a:fld>
            <a:endParaRPr lang="uk-UA"/>
          </a:p>
        </p:txBody>
      </p:sp>
    </p:spTree>
    <p:extLst>
      <p:ext uri="{BB962C8B-B14F-4D97-AF65-F5344CB8AC3E}">
        <p14:creationId xmlns:p14="http://schemas.microsoft.com/office/powerpoint/2010/main" val="202195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07439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7888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6532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91948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22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05241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82991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080428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17064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06.05.2022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37584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6075DBB-2ECE-4AF9-9975-971742EA6F1D}" type="datetimeFigureOut">
              <a:rPr lang="uk-UA" smtClean="0"/>
              <a:t>06.05.2022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32933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6075DBB-2ECE-4AF9-9975-971742EA6F1D}" type="datetimeFigureOut">
              <a:rPr lang="uk-UA" smtClean="0"/>
              <a:t>06.05.2022</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69144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6075DBB-2ECE-4AF9-9975-971742EA6F1D}" type="datetimeFigureOut">
              <a:rPr lang="uk-UA" smtClean="0"/>
              <a:t>06.05.2022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5652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75DBB-2ECE-4AF9-9975-971742EA6F1D}" type="datetimeFigureOut">
              <a:rPr lang="uk-UA" smtClean="0"/>
              <a:t>06.05.2022</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38363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6075DBB-2ECE-4AF9-9975-971742EA6F1D}" type="datetimeFigureOut">
              <a:rPr lang="uk-UA" smtClean="0"/>
              <a:t>06.05.2022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86482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075DBB-2ECE-4AF9-9975-971742EA6F1D}" type="datetimeFigureOut">
              <a:rPr lang="uk-UA" smtClean="0"/>
              <a:t>06.05.2022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92779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075DBB-2ECE-4AF9-9975-971742EA6F1D}" type="datetimeFigureOut">
              <a:rPr lang="uk-UA" smtClean="0"/>
              <a:t>06.05.2022</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0454364-D25D-4333-A687-C3AD346C137E}" type="slidenum">
              <a:rPr lang="uk-UA" smtClean="0"/>
              <a:t>‹#›</a:t>
            </a:fld>
            <a:endParaRPr lang="uk-UA"/>
          </a:p>
        </p:txBody>
      </p:sp>
    </p:spTree>
    <p:extLst>
      <p:ext uri="{BB962C8B-B14F-4D97-AF65-F5344CB8AC3E}">
        <p14:creationId xmlns:p14="http://schemas.microsoft.com/office/powerpoint/2010/main" val="27913641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en.wikipedia.org/wiki/Accession_of_Ukraine_to_the_European_Union#:~:text=On%2028%20February%202022%2C%20shortly,for%20an%20accelerated%20accession%20proces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en-US" dirty="0">
                <a:solidFill>
                  <a:srgbClr val="FF0000"/>
                </a:solidFill>
              </a:rPr>
              <a:t>Red </a:t>
            </a:r>
            <a:r>
              <a:rPr lang="en-US" dirty="0" smtClean="0">
                <a:solidFill>
                  <a:srgbClr val="FF0000"/>
                </a:solidFill>
              </a:rPr>
              <a:t>viburnum on </a:t>
            </a:r>
            <a:r>
              <a:rPr lang="en-US" dirty="0">
                <a:solidFill>
                  <a:srgbClr val="FF0000"/>
                </a:solidFill>
              </a:rPr>
              <a:t>a black background as a symbol of sorrow in Ukraine</a:t>
            </a:r>
            <a:r>
              <a:rPr lang="ru-RU" dirty="0"/>
              <a:t/>
            </a:r>
            <a:br>
              <a:rPr lang="ru-RU" dirty="0"/>
            </a:br>
            <a:endParaRPr lang="ru-RU" dirty="0">
              <a:solidFill>
                <a:srgbClr val="FF0000"/>
              </a:solidFill>
            </a:endParaRPr>
          </a:p>
        </p:txBody>
      </p:sp>
      <p:pic>
        <p:nvPicPr>
          <p:cNvPr id="6" name="Объект 5"/>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r="1021" b="5316"/>
          <a:stretch/>
        </p:blipFill>
        <p:spPr>
          <a:xfrm>
            <a:off x="1486343" y="1568803"/>
            <a:ext cx="6978650" cy="4937125"/>
          </a:xfrm>
        </p:spPr>
      </p:pic>
      <p:pic>
        <p:nvPicPr>
          <p:cNvPr id="2" name="Бумбокс - Ой у лузі червона калин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044" y="5772443"/>
            <a:ext cx="609600" cy="609600"/>
          </a:xfrm>
          <a:prstGeom prst="rect">
            <a:avLst/>
          </a:prstGeom>
        </p:spPr>
      </p:pic>
    </p:spTree>
    <p:extLst>
      <p:ext uri="{BB962C8B-B14F-4D97-AF65-F5344CB8AC3E}">
        <p14:creationId xmlns:p14="http://schemas.microsoft.com/office/powerpoint/2010/main" val="4036222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t>Borodyanka</a:t>
            </a:r>
            <a:r>
              <a:rPr lang="en-US" dirty="0"/>
              <a:t> district court of Kyiv region</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129" y="1977708"/>
            <a:ext cx="4099387" cy="4122646"/>
          </a:xfrm>
        </p:spPr>
      </p:pic>
      <p:sp>
        <p:nvSpPr>
          <p:cNvPr id="5" name="Прямоугольник 4"/>
          <p:cNvSpPr/>
          <p:nvPr/>
        </p:nvSpPr>
        <p:spPr>
          <a:xfrm>
            <a:off x="5362302" y="2132497"/>
            <a:ext cx="3958047" cy="3139321"/>
          </a:xfrm>
          <a:prstGeom prst="rect">
            <a:avLst/>
          </a:prstGeom>
        </p:spPr>
        <p:txBody>
          <a:bodyPr wrap="square">
            <a:spAutoFit/>
          </a:bodyPr>
          <a:lstStyle/>
          <a:p>
            <a:pPr algn="just"/>
            <a:r>
              <a:rPr lang="en-US" dirty="0"/>
              <a:t>A two-</a:t>
            </a:r>
            <a:r>
              <a:rPr lang="en-US" dirty="0" err="1"/>
              <a:t>storey</a:t>
            </a:r>
            <a:r>
              <a:rPr lang="en-US" dirty="0"/>
              <a:t> court building in </a:t>
            </a:r>
            <a:r>
              <a:rPr lang="en-US" dirty="0" err="1"/>
              <a:t>Borodyanka</a:t>
            </a:r>
            <a:r>
              <a:rPr lang="en-US" dirty="0"/>
              <a:t> village was completely destroyed. The </a:t>
            </a:r>
            <a:r>
              <a:rPr lang="en-US" dirty="0" smtClean="0"/>
              <a:t>building </a:t>
            </a:r>
            <a:r>
              <a:rPr lang="en-US" dirty="0"/>
              <a:t>was attacked several times. During the first attack, among other things, windows and doors were broken. Eventually, under a barrage of occupier attacks, the administration building suffered critical damage. Fortunately, none of the court employees were injured.</a:t>
            </a:r>
          </a:p>
        </p:txBody>
      </p:sp>
    </p:spTree>
    <p:extLst>
      <p:ext uri="{BB962C8B-B14F-4D97-AF65-F5344CB8AC3E}">
        <p14:creationId xmlns:p14="http://schemas.microsoft.com/office/powerpoint/2010/main" val="780721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Damage to court buildings by the Russian occupiers</a:t>
            </a:r>
          </a:p>
        </p:txBody>
      </p:sp>
      <p:pic>
        <p:nvPicPr>
          <p:cNvPr id="4" name="Зруйновані в результаті російської агресії суди Україн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9701" y="1887581"/>
            <a:ext cx="7077491" cy="3981089"/>
          </a:xfrm>
          <a:prstGeom prst="rect">
            <a:avLst/>
          </a:prstGeom>
        </p:spPr>
      </p:pic>
    </p:spTree>
    <p:extLst>
      <p:ext uri="{BB962C8B-B14F-4D97-AF65-F5344CB8AC3E}">
        <p14:creationId xmlns:p14="http://schemas.microsoft.com/office/powerpoint/2010/main" val="4126050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The judiciary transferred </a:t>
            </a:r>
            <a:r>
              <a:rPr lang="en-US" dirty="0" smtClean="0"/>
              <a:t> </a:t>
            </a:r>
            <a:r>
              <a:rPr lang="en-US" dirty="0"/>
              <a:t>64 </a:t>
            </a:r>
            <a:r>
              <a:rPr lang="en-US" dirty="0" smtClean="0"/>
              <a:t>million UAH </a:t>
            </a:r>
            <a:r>
              <a:rPr lang="en-US" dirty="0"/>
              <a:t>to the needs of the Armed Forces</a:t>
            </a:r>
          </a:p>
        </p:txBody>
      </p:sp>
      <p:sp>
        <p:nvSpPr>
          <p:cNvPr id="3" name="Объект 2"/>
          <p:cNvSpPr>
            <a:spLocks noGrp="1"/>
          </p:cNvSpPr>
          <p:nvPr>
            <p:ph idx="1"/>
          </p:nvPr>
        </p:nvSpPr>
        <p:spPr>
          <a:xfrm>
            <a:off x="677334" y="2160589"/>
            <a:ext cx="5102980" cy="3880773"/>
          </a:xfrm>
        </p:spPr>
        <p:txBody>
          <a:bodyPr/>
          <a:lstStyle/>
          <a:p>
            <a:pPr algn="just"/>
            <a:r>
              <a:rPr lang="en-US" dirty="0"/>
              <a:t>In addition to the officially confirmed amount of over </a:t>
            </a:r>
            <a:r>
              <a:rPr lang="en-US" dirty="0" smtClean="0"/>
              <a:t> </a:t>
            </a:r>
            <a:r>
              <a:rPr lang="en-US" dirty="0"/>
              <a:t>64 </a:t>
            </a:r>
            <a:r>
              <a:rPr lang="en-US" dirty="0" smtClean="0"/>
              <a:t>million UAH, </a:t>
            </a:r>
            <a:r>
              <a:rPr lang="en-US" dirty="0"/>
              <a:t>judges, court staff and the SJA of Ukraine are involved in other activities for our Victory: helping refugees, volunteers, buying first aid kits, donating to charitable foundations and supporting the Territorial Defense Force.</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35186" t="15275" r="94" b="13555"/>
          <a:stretch/>
        </p:blipFill>
        <p:spPr>
          <a:xfrm>
            <a:off x="6446521" y="2160589"/>
            <a:ext cx="4476932" cy="2769326"/>
          </a:xfrm>
          <a:prstGeom prst="rect">
            <a:avLst/>
          </a:prstGeom>
        </p:spPr>
      </p:pic>
    </p:spTree>
    <p:extLst>
      <p:ext uri="{BB962C8B-B14F-4D97-AF65-F5344CB8AC3E}">
        <p14:creationId xmlns:p14="http://schemas.microsoft.com/office/powerpoint/2010/main" val="3756463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Judges joined the Armed Forces of Ukraine</a:t>
            </a:r>
            <a:r>
              <a:rPr lang="ru-RU" dirty="0"/>
              <a:t/>
            </a:r>
            <a:br>
              <a:rPr lang="ru-RU" dirty="0"/>
            </a:br>
            <a:endParaRPr lang="en-US" dirty="0"/>
          </a:p>
        </p:txBody>
      </p:sp>
      <p:sp>
        <p:nvSpPr>
          <p:cNvPr id="3" name="Объект 2"/>
          <p:cNvSpPr>
            <a:spLocks noGrp="1"/>
          </p:cNvSpPr>
          <p:nvPr>
            <p:ph idx="1"/>
          </p:nvPr>
        </p:nvSpPr>
        <p:spPr>
          <a:xfrm>
            <a:off x="677333" y="2160589"/>
            <a:ext cx="5073761" cy="3880773"/>
          </a:xfrm>
        </p:spPr>
        <p:txBody>
          <a:bodyPr>
            <a:normAutofit fontScale="92500" lnSpcReduction="10000"/>
          </a:bodyPr>
          <a:lstStyle/>
          <a:p>
            <a:pPr marL="0" indent="0" algn="just">
              <a:buNone/>
            </a:pPr>
            <a:r>
              <a:rPr lang="en-US" dirty="0"/>
              <a:t>Sixty judges went to the Armed Forces or the Territorial Defense. Hundreds of court staff are at the front. Many judges - women with children - went to Western Ukraine or abroad. Gradually, they are returning, but the shelling of cities and the continuation of hostilities are very slowing down this process. The husband of one of the judges recently tried to return to his house in </a:t>
            </a:r>
            <a:r>
              <a:rPr lang="en-US" dirty="0" err="1"/>
              <a:t>Bucha</a:t>
            </a:r>
            <a:r>
              <a:rPr lang="en-US" dirty="0"/>
              <a:t> and exploded in a mine. </a:t>
            </a:r>
            <a:r>
              <a:rPr lang="en-US" dirty="0" err="1"/>
              <a:t>Andriy</a:t>
            </a:r>
            <a:r>
              <a:rPr lang="en-US" dirty="0"/>
              <a:t> </a:t>
            </a:r>
            <a:r>
              <a:rPr lang="en-US" dirty="0" err="1"/>
              <a:t>Kalarash</a:t>
            </a:r>
            <a:r>
              <a:rPr lang="en-US" dirty="0"/>
              <a:t> said that he went to the military registration and enlistment office because he could not stay at home. His two sons also help the country: the youngest is volunteering, and the eldest has joined a NGO and is involved in night patrols in Odessa to protect the city.</a:t>
            </a:r>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731" y="2160589"/>
            <a:ext cx="4493185" cy="2980690"/>
          </a:xfrm>
          <a:prstGeom prst="rect">
            <a:avLst/>
          </a:prstGeom>
        </p:spPr>
      </p:pic>
      <p:sp>
        <p:nvSpPr>
          <p:cNvPr id="5" name="Прямоугольник 4"/>
          <p:cNvSpPr/>
          <p:nvPr/>
        </p:nvSpPr>
        <p:spPr>
          <a:xfrm>
            <a:off x="7383238" y="5371468"/>
            <a:ext cx="1813317" cy="369332"/>
          </a:xfrm>
          <a:prstGeom prst="rect">
            <a:avLst/>
          </a:prstGeom>
        </p:spPr>
        <p:txBody>
          <a:bodyPr wrap="none">
            <a:spAutoFit/>
          </a:bodyPr>
          <a:lstStyle/>
          <a:p>
            <a:r>
              <a:rPr lang="en-US" dirty="0" err="1">
                <a:solidFill>
                  <a:srgbClr val="000000"/>
                </a:solidFill>
                <a:latin typeface="Roboto"/>
              </a:rPr>
              <a:t>Andriy</a:t>
            </a:r>
            <a:r>
              <a:rPr lang="en-US" dirty="0">
                <a:solidFill>
                  <a:srgbClr val="000000"/>
                </a:solidFill>
                <a:latin typeface="Roboto"/>
              </a:rPr>
              <a:t> </a:t>
            </a:r>
            <a:r>
              <a:rPr lang="en-US" dirty="0" err="1">
                <a:solidFill>
                  <a:srgbClr val="000000"/>
                </a:solidFill>
                <a:latin typeface="Roboto"/>
              </a:rPr>
              <a:t>Kalarash</a:t>
            </a:r>
            <a:endParaRPr lang="ru-RU" dirty="0"/>
          </a:p>
        </p:txBody>
      </p:sp>
    </p:spTree>
    <p:extLst>
      <p:ext uri="{BB962C8B-B14F-4D97-AF65-F5344CB8AC3E}">
        <p14:creationId xmlns:p14="http://schemas.microsoft.com/office/powerpoint/2010/main" val="326010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31817"/>
          </a:xfrm>
        </p:spPr>
        <p:txBody>
          <a:bodyPr>
            <a:normAutofit fontScale="90000"/>
          </a:bodyPr>
          <a:lstStyle/>
          <a:p>
            <a:pPr algn="ctr"/>
            <a:r>
              <a:rPr lang="en-US" dirty="0"/>
              <a:t>Assistance to soldiers of the Armed Forces of Ukraine</a:t>
            </a:r>
          </a:p>
        </p:txBody>
      </p:sp>
      <p:sp>
        <p:nvSpPr>
          <p:cNvPr id="3" name="Объект 2"/>
          <p:cNvSpPr>
            <a:spLocks noGrp="1"/>
          </p:cNvSpPr>
          <p:nvPr>
            <p:ph idx="1"/>
          </p:nvPr>
        </p:nvSpPr>
        <p:spPr>
          <a:xfrm>
            <a:off x="5314022" y="1690313"/>
            <a:ext cx="3959980" cy="3880773"/>
          </a:xfrm>
        </p:spPr>
        <p:txBody>
          <a:bodyPr>
            <a:normAutofit lnSpcReduction="10000"/>
          </a:bodyPr>
          <a:lstStyle/>
          <a:p>
            <a:r>
              <a:rPr lang="en-US" dirty="0"/>
              <a:t>Judges of the Northern Commercial Court of Appeal handed over 50 bulletproof vests of the Kyiv City State Administration to Kyiv residents who are going to the front to defend our state. Mutual support and assistance are extremely important in our difficult times. We believe that our unity, working together both on the military front and on the front of good deeds, will help to overcome these difficult times.</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23" y="1680072"/>
            <a:ext cx="4572231" cy="3910210"/>
          </a:xfrm>
          <a:prstGeom prst="rect">
            <a:avLst/>
          </a:prstGeom>
        </p:spPr>
      </p:pic>
    </p:spTree>
    <p:extLst>
      <p:ext uri="{BB962C8B-B14F-4D97-AF65-F5344CB8AC3E}">
        <p14:creationId xmlns:p14="http://schemas.microsoft.com/office/powerpoint/2010/main" val="166983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3" y="96664"/>
            <a:ext cx="9596603" cy="3880773"/>
          </a:xfrm>
        </p:spPr>
        <p:txBody>
          <a:bodyPr/>
          <a:lstStyle/>
          <a:p>
            <a:r>
              <a:rPr lang="en-US" dirty="0"/>
              <a:t>In connection with the humanitarian crisis in </a:t>
            </a:r>
            <a:r>
              <a:rPr lang="en-US" dirty="0" err="1"/>
              <a:t>Makariv</a:t>
            </a:r>
            <a:r>
              <a:rPr lang="en-US" dirty="0"/>
              <a:t> and </a:t>
            </a:r>
            <a:r>
              <a:rPr lang="en-US" dirty="0" err="1"/>
              <a:t>Borodyanka</a:t>
            </a:r>
            <a:r>
              <a:rPr lang="en-US" dirty="0"/>
              <a:t> districts of Kyiv region, judges of the Northern Commercial Court of Appeal organized a collection of aid (food, hygiene products, baby food, etc.) for residents of racist-liberated districts. Judges of the Commercial Court of Kyiv joined the charity event.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26" y="2037050"/>
            <a:ext cx="2571829" cy="34612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748" y="2250280"/>
            <a:ext cx="3831771" cy="287382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812" y="2020571"/>
            <a:ext cx="2543075" cy="3477709"/>
          </a:xfrm>
          <a:prstGeom prst="rect">
            <a:avLst/>
          </a:prstGeom>
        </p:spPr>
      </p:pic>
    </p:spTree>
    <p:extLst>
      <p:ext uri="{BB962C8B-B14F-4D97-AF65-F5344CB8AC3E}">
        <p14:creationId xmlns:p14="http://schemas.microsoft.com/office/powerpoint/2010/main" val="1648926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2800" dirty="0"/>
              <a:t>Map of the territories of Ukraine where, in connection with the war, justice is not administered by courts of general jurisdiction </a:t>
            </a:r>
            <a:r>
              <a:rPr lang="en-US" sz="2800" dirty="0" smtClean="0"/>
              <a:t>as </a:t>
            </a:r>
            <a:r>
              <a:rPr lang="en-US" sz="2800" dirty="0"/>
              <a:t>of April 17, </a:t>
            </a:r>
            <a:r>
              <a:rPr lang="en-US" sz="2800" dirty="0" smtClean="0"/>
              <a:t>2022</a:t>
            </a:r>
            <a:endParaRPr lang="en-US" sz="28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604" y="2062436"/>
            <a:ext cx="6464127" cy="4573496"/>
          </a:xfrm>
          <a:prstGeom prst="rect">
            <a:avLst/>
          </a:prstGeom>
        </p:spPr>
      </p:pic>
    </p:spTree>
    <p:extLst>
      <p:ext uri="{BB962C8B-B14F-4D97-AF65-F5344CB8AC3E}">
        <p14:creationId xmlns:p14="http://schemas.microsoft.com/office/powerpoint/2010/main" val="3387600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57943"/>
          </a:xfrm>
        </p:spPr>
        <p:txBody>
          <a:bodyPr/>
          <a:lstStyle/>
          <a:p>
            <a:pPr algn="ctr"/>
            <a:r>
              <a:rPr lang="en-US" dirty="0"/>
              <a:t>Restoration of courts</a:t>
            </a:r>
          </a:p>
        </p:txBody>
      </p:sp>
      <p:sp>
        <p:nvSpPr>
          <p:cNvPr id="3" name="Объект 2"/>
          <p:cNvSpPr>
            <a:spLocks noGrp="1"/>
          </p:cNvSpPr>
          <p:nvPr>
            <p:ph idx="1"/>
          </p:nvPr>
        </p:nvSpPr>
        <p:spPr>
          <a:xfrm>
            <a:off x="677334" y="1618483"/>
            <a:ext cx="8596668" cy="2744514"/>
          </a:xfrm>
        </p:spPr>
        <p:txBody>
          <a:bodyPr/>
          <a:lstStyle/>
          <a:p>
            <a:r>
              <a:rPr lang="en-US" dirty="0"/>
              <a:t>In accordance with the order of the Chairman of the Supreme Court of 21.04.2022 № 24/0 / 9-22 the territorial jurisdiction of court cases of three courts of Zhytomyr region, which have proper conditions for the administration of justice: </a:t>
            </a:r>
            <a:r>
              <a:rPr lang="en-US" dirty="0" err="1"/>
              <a:t>Brusyliv</a:t>
            </a:r>
            <a:r>
              <a:rPr lang="en-US" dirty="0"/>
              <a:t>, </a:t>
            </a:r>
            <a:r>
              <a:rPr lang="en-US" dirty="0" err="1"/>
              <a:t>Malyn</a:t>
            </a:r>
            <a:r>
              <a:rPr lang="en-US" dirty="0"/>
              <a:t> and </a:t>
            </a:r>
            <a:r>
              <a:rPr lang="en-US" dirty="0" err="1"/>
              <a:t>Ovruch</a:t>
            </a:r>
            <a:r>
              <a:rPr lang="en-US" dirty="0"/>
              <a:t> district courts was restored. </a:t>
            </a:r>
            <a:endParaRPr lang="en-US" dirty="0" smtClean="0"/>
          </a:p>
          <a:p>
            <a:r>
              <a:rPr lang="en-US" dirty="0" smtClean="0"/>
              <a:t>The </a:t>
            </a:r>
            <a:r>
              <a:rPr lang="en-US" dirty="0"/>
              <a:t>order of the Chairman of the Supreme Court of April 21, 2022 № 18/0 / 9-22 restores the territorial jurisdiction of court cases of </a:t>
            </a:r>
            <a:r>
              <a:rPr lang="en-US" dirty="0" err="1"/>
              <a:t>Ivankiv</a:t>
            </a:r>
            <a:r>
              <a:rPr lang="en-US" dirty="0"/>
              <a:t> district court of Kyiv region. Given the proper conditions for the administration of justice, the court </a:t>
            </a:r>
            <a:r>
              <a:rPr lang="en-US" dirty="0" smtClean="0"/>
              <a:t>opened  </a:t>
            </a:r>
            <a:r>
              <a:rPr lang="en-US" dirty="0"/>
              <a:t>on April 22, 2022.</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044" y="4413937"/>
            <a:ext cx="3448050" cy="23241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190" y="4423156"/>
            <a:ext cx="3396142" cy="2305662"/>
          </a:xfrm>
          <a:prstGeom prst="rect">
            <a:avLst/>
          </a:prstGeom>
        </p:spPr>
      </p:pic>
    </p:spTree>
    <p:extLst>
      <p:ext uri="{BB962C8B-B14F-4D97-AF65-F5344CB8AC3E}">
        <p14:creationId xmlns:p14="http://schemas.microsoft.com/office/powerpoint/2010/main" val="1691778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Territorial jurisdiction of court cases of two commercial courts has been restored</a:t>
            </a:r>
            <a:r>
              <a:rPr lang="ru-RU" dirty="0"/>
              <a:t/>
            </a:r>
            <a:br>
              <a:rPr lang="ru-RU" dirty="0"/>
            </a:br>
            <a:endParaRPr lang="en-US" dirty="0"/>
          </a:p>
        </p:txBody>
      </p:sp>
      <p:sp>
        <p:nvSpPr>
          <p:cNvPr id="3" name="Объект 2"/>
          <p:cNvSpPr>
            <a:spLocks noGrp="1"/>
          </p:cNvSpPr>
          <p:nvPr>
            <p:ph idx="1"/>
          </p:nvPr>
        </p:nvSpPr>
        <p:spPr>
          <a:xfrm>
            <a:off x="677334" y="2160589"/>
            <a:ext cx="3809757" cy="3880773"/>
          </a:xfrm>
        </p:spPr>
        <p:txBody>
          <a:bodyPr/>
          <a:lstStyle/>
          <a:p>
            <a:pPr algn="just"/>
            <a:r>
              <a:rPr lang="en-US" dirty="0"/>
              <a:t>In accordance with the order of the Chairman of the Supreme Court dated 22.04.2022 № 25/0 / 9-22 the territorial jurisdiction of court cases of two commercial courts was restored, which have proper conditions for justice: the Commercial Court of Sumy region and the Commercial Court of Chernihiv region.</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012" y="1925463"/>
            <a:ext cx="3074124" cy="2305593"/>
          </a:xfrm>
          <a:prstGeom prst="rect">
            <a:avLst/>
          </a:prstGeom>
        </p:spPr>
      </p:pic>
      <p:pic>
        <p:nvPicPr>
          <p:cNvPr id="1026" name="Picture 2" descr="Господарський суд Сумської обла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012" y="4589756"/>
            <a:ext cx="3074124" cy="200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96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Chairman of the Supreme Court </a:t>
            </a:r>
            <a:r>
              <a:rPr lang="en-US" dirty="0" err="1"/>
              <a:t>Vsevolod</a:t>
            </a:r>
            <a:r>
              <a:rPr lang="en-US" dirty="0"/>
              <a:t> </a:t>
            </a:r>
            <a:r>
              <a:rPr lang="en-US" dirty="0" err="1"/>
              <a:t>Knyazev</a:t>
            </a:r>
            <a:r>
              <a:rPr lang="en-US" dirty="0"/>
              <a:t>:</a:t>
            </a:r>
          </a:p>
        </p:txBody>
      </p:sp>
      <p:sp>
        <p:nvSpPr>
          <p:cNvPr id="3" name="Объект 2"/>
          <p:cNvSpPr>
            <a:spLocks noGrp="1"/>
          </p:cNvSpPr>
          <p:nvPr>
            <p:ph idx="1"/>
          </p:nvPr>
        </p:nvSpPr>
        <p:spPr>
          <a:xfrm>
            <a:off x="677334" y="2160589"/>
            <a:ext cx="6265575" cy="3880773"/>
          </a:xfrm>
        </p:spPr>
        <p:txBody>
          <a:bodyPr>
            <a:normAutofit lnSpcReduction="10000"/>
          </a:bodyPr>
          <a:lstStyle/>
          <a:p>
            <a:pPr algn="just"/>
            <a:r>
              <a:rPr lang="en-US" dirty="0"/>
              <a:t>"They can destroy temples of justice, but neither bullets nor bombs can stop justice. After all, justice is first and foremost the people who administer it and the people who need it. Living this, without exaggeration, the most dramatic period of our independent history, the judiciary, like all of Ukraine, faces unprecedented challenges. But the truth is that today we are united as never before. Therefore, a full recovery of all courts is only a matter of time. We must now focus on resuming the courts in the territories liberated from the invasion of Russian invaders. And despite the fact that this task is not easy, because the choice of surviving buildings in which the court can be "relocated" is extremely limited, we will cope with it, "</a:t>
            </a:r>
            <a:r>
              <a:rPr lang="en-US" dirty="0" err="1"/>
              <a:t>Vsevolod</a:t>
            </a:r>
            <a:r>
              <a:rPr lang="en-US" dirty="0"/>
              <a:t> </a:t>
            </a:r>
            <a:r>
              <a:rPr lang="en-US" dirty="0" err="1"/>
              <a:t>Knyazev</a:t>
            </a:r>
            <a:r>
              <a:rPr lang="en-US" dirty="0"/>
              <a:t> is convinced.</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966" y="2160589"/>
            <a:ext cx="4049622" cy="3491547"/>
          </a:xfrm>
          <a:prstGeom prst="rect">
            <a:avLst/>
          </a:prstGeom>
        </p:spPr>
      </p:pic>
    </p:spTree>
    <p:extLst>
      <p:ext uri="{BB962C8B-B14F-4D97-AF65-F5344CB8AC3E}">
        <p14:creationId xmlns:p14="http://schemas.microsoft.com/office/powerpoint/2010/main" val="192172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1965960"/>
            <a:ext cx="7766936" cy="2084876"/>
          </a:xfrm>
        </p:spPr>
        <p:txBody>
          <a:bodyPr>
            <a:noAutofit/>
          </a:bodyPr>
          <a:lstStyle/>
          <a:p>
            <a:pPr algn="ctr"/>
            <a:r>
              <a:rPr lang="en-US" sz="4400" dirty="0"/>
              <a:t>Functioning of the judicial system of Ukraine in martial law</a:t>
            </a:r>
            <a:endParaRPr lang="uk-UA" sz="4400" b="1" dirty="0"/>
          </a:p>
        </p:txBody>
      </p:sp>
      <p:sp>
        <p:nvSpPr>
          <p:cNvPr id="3" name="Подзаголовок 2"/>
          <p:cNvSpPr>
            <a:spLocks noGrp="1"/>
          </p:cNvSpPr>
          <p:nvPr>
            <p:ph type="subTitle" idx="1"/>
          </p:nvPr>
        </p:nvSpPr>
        <p:spPr>
          <a:xfrm>
            <a:off x="943430" y="4127817"/>
            <a:ext cx="8330574" cy="2592297"/>
          </a:xfrm>
        </p:spPr>
        <p:txBody>
          <a:bodyPr>
            <a:normAutofit/>
          </a:bodyPr>
          <a:lstStyle/>
          <a:p>
            <a:endParaRPr lang="uk-UA" dirty="0"/>
          </a:p>
          <a:p>
            <a:endParaRPr lang="uk-UA" dirty="0"/>
          </a:p>
          <a:p>
            <a:pPr algn="l"/>
            <a:r>
              <a:rPr lang="uk-UA" dirty="0"/>
              <a:t>					</a:t>
            </a:r>
          </a:p>
          <a:p>
            <a:pPr algn="l"/>
            <a:endParaRPr lang="uk-UA" dirty="0"/>
          </a:p>
        </p:txBody>
      </p:sp>
    </p:spTree>
    <p:extLst>
      <p:ext uri="{BB962C8B-B14F-4D97-AF65-F5344CB8AC3E}">
        <p14:creationId xmlns:p14="http://schemas.microsoft.com/office/powerpoint/2010/main" val="2316154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5672755" cy="4170450"/>
          </a:xfrm>
          <a:prstGeom prst="rect">
            <a:avLst/>
          </a:prstGeom>
        </p:spPr>
      </p:pic>
      <p:pic>
        <p:nvPicPr>
          <p:cNvPr id="5" name="Рисунок 4"/>
          <p:cNvPicPr>
            <a:picLocks noChangeAspect="1"/>
          </p:cNvPicPr>
          <p:nvPr/>
        </p:nvPicPr>
        <p:blipFill rotWithShape="1">
          <a:blip r:embed="rId3"/>
          <a:srcRect l="5423" r="6480" b="1917"/>
          <a:stretch/>
        </p:blipFill>
        <p:spPr>
          <a:xfrm>
            <a:off x="6208890" y="85284"/>
            <a:ext cx="5672846" cy="4085166"/>
          </a:xfrm>
          <a:prstGeom prst="rect">
            <a:avLst/>
          </a:prstGeom>
        </p:spPr>
      </p:pic>
      <p:pic>
        <p:nvPicPr>
          <p:cNvPr id="6" name="Рисунок 5"/>
          <p:cNvPicPr>
            <a:picLocks noChangeAspect="1"/>
          </p:cNvPicPr>
          <p:nvPr/>
        </p:nvPicPr>
        <p:blipFill>
          <a:blip r:embed="rId4"/>
          <a:stretch>
            <a:fillRect/>
          </a:stretch>
        </p:blipFill>
        <p:spPr>
          <a:xfrm>
            <a:off x="2460977" y="3580408"/>
            <a:ext cx="5362222" cy="3420135"/>
          </a:xfrm>
          <a:prstGeom prst="rect">
            <a:avLst/>
          </a:prstGeom>
        </p:spPr>
      </p:pic>
    </p:spTree>
    <p:extLst>
      <p:ext uri="{BB962C8B-B14F-4D97-AF65-F5344CB8AC3E}">
        <p14:creationId xmlns:p14="http://schemas.microsoft.com/office/powerpoint/2010/main" val="136100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5544273" cy="3686941"/>
          </a:xfrm>
          <a:prstGeom prst="rect">
            <a:avLst/>
          </a:prstGeom>
        </p:spPr>
      </p:pic>
      <p:pic>
        <p:nvPicPr>
          <p:cNvPr id="5" name="Рисунок 4"/>
          <p:cNvPicPr>
            <a:picLocks noChangeAspect="1"/>
          </p:cNvPicPr>
          <p:nvPr/>
        </p:nvPicPr>
        <p:blipFill>
          <a:blip r:embed="rId3"/>
          <a:stretch>
            <a:fillRect/>
          </a:stretch>
        </p:blipFill>
        <p:spPr>
          <a:xfrm>
            <a:off x="5845214" y="511786"/>
            <a:ext cx="4836160" cy="6045200"/>
          </a:xfrm>
          <a:prstGeom prst="rect">
            <a:avLst/>
          </a:prstGeom>
        </p:spPr>
      </p:pic>
      <p:pic>
        <p:nvPicPr>
          <p:cNvPr id="6" name="Рисунок 5"/>
          <p:cNvPicPr>
            <a:picLocks noChangeAspect="1"/>
          </p:cNvPicPr>
          <p:nvPr/>
        </p:nvPicPr>
        <p:blipFill>
          <a:blip r:embed="rId4"/>
          <a:stretch>
            <a:fillRect/>
          </a:stretch>
        </p:blipFill>
        <p:spPr>
          <a:xfrm>
            <a:off x="659757" y="3686941"/>
            <a:ext cx="4884516" cy="3189454"/>
          </a:xfrm>
          <a:prstGeom prst="rect">
            <a:avLst/>
          </a:prstGeom>
        </p:spPr>
      </p:pic>
    </p:spTree>
    <p:extLst>
      <p:ext uri="{BB962C8B-B14F-4D97-AF65-F5344CB8AC3E}">
        <p14:creationId xmlns:p14="http://schemas.microsoft.com/office/powerpoint/2010/main" val="2688546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6585996" cy="3703901"/>
          </a:xfrm>
          <a:prstGeom prst="rect">
            <a:avLst/>
          </a:prstGeom>
        </p:spPr>
      </p:pic>
      <p:pic>
        <p:nvPicPr>
          <p:cNvPr id="5" name="Рисунок 4"/>
          <p:cNvPicPr>
            <a:picLocks noChangeAspect="1"/>
          </p:cNvPicPr>
          <p:nvPr/>
        </p:nvPicPr>
        <p:blipFill>
          <a:blip r:embed="rId3"/>
          <a:stretch>
            <a:fillRect/>
          </a:stretch>
        </p:blipFill>
        <p:spPr>
          <a:xfrm>
            <a:off x="6585996" y="0"/>
            <a:ext cx="5423946" cy="3392584"/>
          </a:xfrm>
          <a:prstGeom prst="rect">
            <a:avLst/>
          </a:prstGeom>
        </p:spPr>
      </p:pic>
      <p:pic>
        <p:nvPicPr>
          <p:cNvPr id="6" name="Рисунок 5"/>
          <p:cNvPicPr>
            <a:picLocks noChangeAspect="1"/>
          </p:cNvPicPr>
          <p:nvPr/>
        </p:nvPicPr>
        <p:blipFill>
          <a:blip r:embed="rId4"/>
          <a:stretch>
            <a:fillRect/>
          </a:stretch>
        </p:blipFill>
        <p:spPr>
          <a:xfrm>
            <a:off x="341452" y="3703901"/>
            <a:ext cx="5162309" cy="3151989"/>
          </a:xfrm>
          <a:prstGeom prst="rect">
            <a:avLst/>
          </a:prstGeom>
        </p:spPr>
      </p:pic>
      <p:pic>
        <p:nvPicPr>
          <p:cNvPr id="7" name="Рисунок 6"/>
          <p:cNvPicPr>
            <a:picLocks noChangeAspect="1"/>
          </p:cNvPicPr>
          <p:nvPr/>
        </p:nvPicPr>
        <p:blipFill>
          <a:blip r:embed="rId5"/>
          <a:stretch>
            <a:fillRect/>
          </a:stretch>
        </p:blipFill>
        <p:spPr>
          <a:xfrm>
            <a:off x="5503761" y="3392584"/>
            <a:ext cx="6244543" cy="3463306"/>
          </a:xfrm>
          <a:prstGeom prst="rect">
            <a:avLst/>
          </a:prstGeom>
        </p:spPr>
      </p:pic>
    </p:spTree>
    <p:extLst>
      <p:ext uri="{BB962C8B-B14F-4D97-AF65-F5344CB8AC3E}">
        <p14:creationId xmlns:p14="http://schemas.microsoft.com/office/powerpoint/2010/main" val="1627120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Хвилина мовчання в Україні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045" y="276578"/>
            <a:ext cx="11390489" cy="6581422"/>
          </a:xfrm>
        </p:spPr>
      </p:pic>
    </p:spTree>
    <p:extLst>
      <p:ext uri="{BB962C8B-B14F-4D97-AF65-F5344CB8AC3E}">
        <p14:creationId xmlns:p14="http://schemas.microsoft.com/office/powerpoint/2010/main" val="3035531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11" y="57295"/>
            <a:ext cx="9268177" cy="1557015"/>
          </a:xfrm>
        </p:spPr>
        <p:txBody>
          <a:bodyPr>
            <a:normAutofit fontScale="90000"/>
          </a:bodyPr>
          <a:lstStyle/>
          <a:p>
            <a:r>
              <a:rPr lang="en-US" dirty="0"/>
              <a:t>T</a:t>
            </a:r>
            <a:r>
              <a:rPr lang="en-US" dirty="0" smtClean="0"/>
              <a:t>he </a:t>
            </a:r>
            <a:r>
              <a:rPr lang="en-US" dirty="0"/>
              <a:t>need to create an </a:t>
            </a:r>
            <a:r>
              <a:rPr lang="en-US" dirty="0" smtClean="0"/>
              <a:t>investigative team.</a:t>
            </a:r>
            <a:br>
              <a:rPr lang="en-US" dirty="0" smtClean="0"/>
            </a:br>
            <a:r>
              <a:rPr lang="en-US" dirty="0" smtClean="0"/>
              <a:t>President of Ukrainian association of Judges</a:t>
            </a:r>
            <a:br>
              <a:rPr lang="en-US" dirty="0" smtClean="0"/>
            </a:br>
            <a:r>
              <a:rPr lang="en-US" dirty="0" err="1" smtClean="0"/>
              <a:t>Korotun</a:t>
            </a:r>
            <a:r>
              <a:rPr lang="en-US" dirty="0" smtClean="0"/>
              <a:t> </a:t>
            </a:r>
            <a:r>
              <a:rPr lang="en-US" dirty="0" err="1" smtClean="0"/>
              <a:t>Vadym</a:t>
            </a:r>
            <a:endParaRPr lang="ru-RU" dirty="0"/>
          </a:p>
        </p:txBody>
      </p:sp>
      <p:sp>
        <p:nvSpPr>
          <p:cNvPr id="3" name="Объект 2"/>
          <p:cNvSpPr>
            <a:spLocks noGrp="1"/>
          </p:cNvSpPr>
          <p:nvPr>
            <p:ph idx="1"/>
          </p:nvPr>
        </p:nvSpPr>
        <p:spPr>
          <a:xfrm>
            <a:off x="316089" y="2077156"/>
            <a:ext cx="6039555" cy="4391377"/>
          </a:xfrm>
        </p:spPr>
        <p:txBody>
          <a:bodyPr>
            <a:normAutofit fontScale="77500" lnSpcReduction="20000"/>
          </a:bodyPr>
          <a:lstStyle/>
          <a:p>
            <a:r>
              <a:rPr lang="en-US" dirty="0"/>
              <a:t>On September 21, 2017, the United Nations Security Council unanimously passed Resolution 2379 mandating the establishment of an Investigative Team to collect and preserve evidence for use in national courts of international crimes.</a:t>
            </a:r>
            <a:endParaRPr lang="ru-RU" dirty="0"/>
          </a:p>
          <a:p>
            <a:r>
              <a:rPr lang="en-US" dirty="0"/>
              <a:t>The resolution requests that the Secretary-General establish “an Investigative Team, headed by a Special Advisor” to support domestic efforts to hold ISIL accountable by collecting, preserving, and storing evidence in the Republic of Iraq of acts that may constitute war crimes, crimes against humanity, or genocide. Resolution 2379 and the Terms of Reference contemplate that evidence collected by the Investigative Team may also be used in “criminal proceedings conducted by competent domestic courts and in third States.” </a:t>
            </a:r>
            <a:r>
              <a:rPr lang="en-US" b="1" dirty="0"/>
              <a:t>It is advisable to initiate the adoption of such a resolution on Ukraine</a:t>
            </a:r>
            <a:r>
              <a:rPr lang="uk-UA" b="1" dirty="0"/>
              <a:t>!</a:t>
            </a:r>
            <a:endParaRPr lang="ru-RU" dirty="0"/>
          </a:p>
          <a:p>
            <a:pPr marL="0" indent="0">
              <a:buNone/>
            </a:pPr>
            <a:r>
              <a:rPr lang="uk-UA" dirty="0"/>
              <a:t> </a:t>
            </a:r>
            <a:endParaRPr lang="ru-RU" dirty="0"/>
          </a:p>
          <a:p>
            <a:r>
              <a:rPr lang="uk-UA" b="1" dirty="0" err="1">
                <a:solidFill>
                  <a:schemeClr val="tx1"/>
                </a:solidFill>
              </a:rPr>
              <a:t>Please</a:t>
            </a:r>
            <a:r>
              <a:rPr lang="uk-UA" b="1" dirty="0">
                <a:solidFill>
                  <a:schemeClr val="tx1"/>
                </a:solidFill>
              </a:rPr>
              <a:t> </a:t>
            </a:r>
            <a:r>
              <a:rPr lang="uk-UA" b="1" dirty="0" err="1">
                <a:solidFill>
                  <a:schemeClr val="tx1"/>
                </a:solidFill>
              </a:rPr>
              <a:t>adopt</a:t>
            </a:r>
            <a:r>
              <a:rPr lang="uk-UA" b="1" dirty="0">
                <a:solidFill>
                  <a:schemeClr val="tx1"/>
                </a:solidFill>
              </a:rPr>
              <a:t> a </a:t>
            </a:r>
            <a:r>
              <a:rPr lang="uk-UA" b="1" dirty="0" err="1">
                <a:solidFill>
                  <a:schemeClr val="tx1"/>
                </a:solidFill>
              </a:rPr>
              <a:t>resolution</a:t>
            </a:r>
            <a:r>
              <a:rPr lang="uk-UA" b="1" dirty="0">
                <a:solidFill>
                  <a:schemeClr val="tx1"/>
                </a:solidFill>
              </a:rPr>
              <a:t> </a:t>
            </a:r>
            <a:r>
              <a:rPr lang="uk-UA" b="1" dirty="0" err="1">
                <a:solidFill>
                  <a:schemeClr val="tx1"/>
                </a:solidFill>
              </a:rPr>
              <a:t>in</a:t>
            </a:r>
            <a:r>
              <a:rPr lang="uk-UA" b="1" dirty="0">
                <a:solidFill>
                  <a:schemeClr val="tx1"/>
                </a:solidFill>
              </a:rPr>
              <a:t> </a:t>
            </a:r>
            <a:r>
              <a:rPr lang="uk-UA" b="1" dirty="0" err="1">
                <a:solidFill>
                  <a:schemeClr val="tx1"/>
                </a:solidFill>
              </a:rPr>
              <a:t>support</a:t>
            </a:r>
            <a:r>
              <a:rPr lang="uk-UA" b="1" dirty="0">
                <a:solidFill>
                  <a:schemeClr val="tx1"/>
                </a:solidFill>
              </a:rPr>
              <a:t> </a:t>
            </a:r>
            <a:r>
              <a:rPr lang="uk-UA" b="1" dirty="0" err="1">
                <a:solidFill>
                  <a:schemeClr val="tx1"/>
                </a:solidFill>
              </a:rPr>
              <a:t>of</a:t>
            </a:r>
            <a:r>
              <a:rPr lang="uk-UA" b="1" dirty="0">
                <a:solidFill>
                  <a:schemeClr val="tx1"/>
                </a:solidFill>
              </a:rPr>
              <a:t> </a:t>
            </a:r>
            <a:r>
              <a:rPr lang="uk-UA" b="1" dirty="0" err="1">
                <a:solidFill>
                  <a:schemeClr val="tx1"/>
                </a:solidFill>
              </a:rPr>
              <a:t>the</a:t>
            </a:r>
            <a:r>
              <a:rPr lang="uk-UA" b="1" dirty="0">
                <a:solidFill>
                  <a:schemeClr val="tx1"/>
                </a:solidFill>
              </a:rPr>
              <a:t> </a:t>
            </a:r>
            <a:r>
              <a:rPr lang="uk-UA" b="1" dirty="0" err="1">
                <a:solidFill>
                  <a:schemeClr val="tx1"/>
                </a:solidFill>
              </a:rPr>
              <a:t>appeal</a:t>
            </a:r>
            <a:r>
              <a:rPr lang="uk-UA" b="1" dirty="0">
                <a:solidFill>
                  <a:schemeClr val="tx1"/>
                </a:solidFill>
              </a:rPr>
              <a:t> </a:t>
            </a:r>
            <a:r>
              <a:rPr lang="uk-UA" b="1" dirty="0" err="1">
                <a:solidFill>
                  <a:schemeClr val="tx1"/>
                </a:solidFill>
              </a:rPr>
              <a:t>of</a:t>
            </a:r>
            <a:r>
              <a:rPr lang="uk-UA" b="1" dirty="0">
                <a:solidFill>
                  <a:schemeClr val="tx1"/>
                </a:solidFill>
              </a:rPr>
              <a:t> </a:t>
            </a:r>
            <a:r>
              <a:rPr lang="uk-UA" b="1" dirty="0" err="1">
                <a:solidFill>
                  <a:schemeClr val="tx1"/>
                </a:solidFill>
              </a:rPr>
              <a:t>the</a:t>
            </a:r>
            <a:r>
              <a:rPr lang="en-US" b="1" dirty="0">
                <a:solidFill>
                  <a:schemeClr val="tx1"/>
                </a:solidFill>
              </a:rPr>
              <a:t> Ukrainian Association of Judges</a:t>
            </a:r>
            <a:r>
              <a:rPr lang="uk-UA" b="1" dirty="0">
                <a:solidFill>
                  <a:schemeClr val="tx1"/>
                </a:solidFill>
              </a:rPr>
              <a:t> </a:t>
            </a:r>
            <a:r>
              <a:rPr lang="uk-UA" b="1" dirty="0" smtClean="0">
                <a:solidFill>
                  <a:schemeClr val="tx1"/>
                </a:solidFill>
              </a:rPr>
              <a:t> </a:t>
            </a:r>
            <a:r>
              <a:rPr lang="uk-UA" b="1" dirty="0" err="1" smtClean="0">
                <a:solidFill>
                  <a:schemeClr val="tx1"/>
                </a:solidFill>
              </a:rPr>
              <a:t>to</a:t>
            </a:r>
            <a:r>
              <a:rPr lang="uk-UA" b="1" dirty="0" smtClean="0">
                <a:solidFill>
                  <a:schemeClr val="tx1"/>
                </a:solidFill>
              </a:rPr>
              <a:t> </a:t>
            </a:r>
            <a:r>
              <a:rPr lang="uk-UA" b="1" dirty="0" err="1">
                <a:solidFill>
                  <a:schemeClr val="tx1"/>
                </a:solidFill>
              </a:rPr>
              <a:t>the</a:t>
            </a:r>
            <a:r>
              <a:rPr lang="uk-UA" b="1" dirty="0">
                <a:solidFill>
                  <a:schemeClr val="tx1"/>
                </a:solidFill>
              </a:rPr>
              <a:t> UN </a:t>
            </a:r>
            <a:r>
              <a:rPr lang="uk-UA" b="1" dirty="0" err="1">
                <a:solidFill>
                  <a:schemeClr val="tx1"/>
                </a:solidFill>
              </a:rPr>
              <a:t>Security</a:t>
            </a:r>
            <a:r>
              <a:rPr lang="uk-UA" b="1" dirty="0">
                <a:solidFill>
                  <a:schemeClr val="tx1"/>
                </a:solidFill>
              </a:rPr>
              <a:t> </a:t>
            </a:r>
            <a:r>
              <a:rPr lang="uk-UA" b="1" dirty="0" err="1">
                <a:solidFill>
                  <a:schemeClr val="tx1"/>
                </a:solidFill>
              </a:rPr>
              <a:t>Council</a:t>
            </a:r>
            <a:r>
              <a:rPr lang="uk-UA" b="1" dirty="0">
                <a:solidFill>
                  <a:schemeClr val="tx1"/>
                </a:solidFill>
              </a:rPr>
              <a:t> </a:t>
            </a:r>
            <a:r>
              <a:rPr lang="uk-UA" b="1" dirty="0" err="1">
                <a:solidFill>
                  <a:schemeClr val="tx1"/>
                </a:solidFill>
              </a:rPr>
              <a:t>to</a:t>
            </a:r>
            <a:r>
              <a:rPr lang="uk-UA" b="1" dirty="0">
                <a:solidFill>
                  <a:schemeClr val="tx1"/>
                </a:solidFill>
              </a:rPr>
              <a:t> </a:t>
            </a:r>
            <a:r>
              <a:rPr lang="uk-UA" b="1" dirty="0" err="1">
                <a:solidFill>
                  <a:schemeClr val="tx1"/>
                </a:solidFill>
              </a:rPr>
              <a:t>establish</a:t>
            </a:r>
            <a:r>
              <a:rPr lang="uk-UA" b="1" dirty="0">
                <a:solidFill>
                  <a:schemeClr val="tx1"/>
                </a:solidFill>
              </a:rPr>
              <a:t> a </a:t>
            </a:r>
            <a:r>
              <a:rPr lang="uk-UA" b="1" dirty="0" err="1">
                <a:solidFill>
                  <a:schemeClr val="tx1"/>
                </a:solidFill>
              </a:rPr>
              <a:t>special</a:t>
            </a:r>
            <a:r>
              <a:rPr lang="uk-UA" b="1" dirty="0">
                <a:solidFill>
                  <a:schemeClr val="tx1"/>
                </a:solidFill>
              </a:rPr>
              <a:t> </a:t>
            </a:r>
            <a:r>
              <a:rPr lang="uk-UA" b="1" dirty="0" err="1">
                <a:solidFill>
                  <a:schemeClr val="tx1"/>
                </a:solidFill>
              </a:rPr>
              <a:t>investigation</a:t>
            </a:r>
            <a:r>
              <a:rPr lang="uk-UA" b="1" dirty="0">
                <a:solidFill>
                  <a:schemeClr val="tx1"/>
                </a:solidFill>
              </a:rPr>
              <a:t> </a:t>
            </a:r>
            <a:r>
              <a:rPr lang="uk-UA" b="1" dirty="0" err="1" smtClean="0">
                <a:solidFill>
                  <a:schemeClr val="tx1"/>
                </a:solidFill>
              </a:rPr>
              <a:t>team</a:t>
            </a:r>
            <a:r>
              <a:rPr lang="en-US" b="1" dirty="0">
                <a:solidFill>
                  <a:schemeClr val="tx1"/>
                </a:solidFill>
              </a:rPr>
              <a:t> </a:t>
            </a:r>
            <a:r>
              <a:rPr lang="en-US" b="1" dirty="0" smtClean="0">
                <a:solidFill>
                  <a:schemeClr val="tx1"/>
                </a:solidFill>
              </a:rPr>
              <a:t>which will collect evidence of crimes committed by </a:t>
            </a:r>
            <a:r>
              <a:rPr lang="en-US" b="1" dirty="0" err="1" smtClean="0">
                <a:solidFill>
                  <a:schemeClr val="tx1"/>
                </a:solidFill>
              </a:rPr>
              <a:t>russian</a:t>
            </a:r>
            <a:r>
              <a:rPr lang="en-US" b="1" dirty="0" smtClean="0">
                <a:solidFill>
                  <a:schemeClr val="tx1"/>
                </a:solidFill>
              </a:rPr>
              <a:t> troops on the territory of Ukraine against civilians of Ukraine.</a:t>
            </a:r>
          </a:p>
          <a:p>
            <a:r>
              <a:rPr lang="en-US" b="1" dirty="0" smtClean="0">
                <a:solidFill>
                  <a:schemeClr val="tx1"/>
                </a:solidFill>
              </a:rPr>
              <a:t> Accession of Ukraine to the European Union as soon as possible.</a:t>
            </a:r>
            <a:endParaRPr lang="en-US" b="1" u="sng" dirty="0">
              <a:solidFill>
                <a:schemeClr val="tx1"/>
              </a:solidFill>
              <a:hlinkClick r:id="rId2"/>
            </a:endParaRPr>
          </a:p>
          <a:p>
            <a:endParaRPr lang="ru-RU" dirty="0"/>
          </a:p>
          <a:p>
            <a:pPr marL="0" indent="0">
              <a:buNone/>
            </a:pP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578" y="1614310"/>
            <a:ext cx="3770489" cy="4854223"/>
          </a:xfrm>
          <a:prstGeom prst="rect">
            <a:avLst/>
          </a:prstGeom>
        </p:spPr>
      </p:pic>
    </p:spTree>
    <p:extLst>
      <p:ext uri="{BB962C8B-B14F-4D97-AF65-F5344CB8AC3E}">
        <p14:creationId xmlns:p14="http://schemas.microsoft.com/office/powerpoint/2010/main" val="2319705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46" y="613949"/>
            <a:ext cx="8399417" cy="4724672"/>
          </a:xfrm>
          <a:prstGeom prst="rect">
            <a:avLst/>
          </a:prstGeom>
        </p:spPr>
      </p:pic>
    </p:spTree>
    <p:extLst>
      <p:ext uri="{BB962C8B-B14F-4D97-AF65-F5344CB8AC3E}">
        <p14:creationId xmlns:p14="http://schemas.microsoft.com/office/powerpoint/2010/main" val="3394599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How the judicial system works during the war</a:t>
            </a:r>
          </a:p>
        </p:txBody>
      </p:sp>
      <p:sp>
        <p:nvSpPr>
          <p:cNvPr id="3" name="Объект 2"/>
          <p:cNvSpPr>
            <a:spLocks noGrp="1"/>
          </p:cNvSpPr>
          <p:nvPr>
            <p:ph idx="1"/>
          </p:nvPr>
        </p:nvSpPr>
        <p:spPr/>
        <p:txBody>
          <a:bodyPr>
            <a:normAutofit/>
          </a:bodyPr>
          <a:lstStyle/>
          <a:p>
            <a:pPr algn="just"/>
            <a:r>
              <a:rPr lang="en-US" sz="1600" dirty="0" smtClean="0"/>
              <a:t>For today, 119 courts are closed due to the aggression of the </a:t>
            </a:r>
            <a:r>
              <a:rPr lang="en-US" sz="1600" dirty="0" err="1" smtClean="0"/>
              <a:t>russian</a:t>
            </a:r>
            <a:r>
              <a:rPr lang="en-US" sz="1600" dirty="0" smtClean="0"/>
              <a:t> federation. Some of them - 47 courts - are located in uncontrolled territory. </a:t>
            </a:r>
          </a:p>
          <a:p>
            <a:pPr algn="just"/>
            <a:r>
              <a:rPr lang="en-US" sz="1600" dirty="0" smtClean="0"/>
              <a:t>32 court buildings were destroyed in Ukraine. Some of them were partly destroyed, in some of them there was simply nothing left. The </a:t>
            </a:r>
            <a:r>
              <a:rPr lang="en-US" sz="1600" dirty="0" err="1" smtClean="0"/>
              <a:t>Kharkiv</a:t>
            </a:r>
            <a:r>
              <a:rPr lang="en-US" sz="1600" dirty="0" smtClean="0"/>
              <a:t> Court of Appeal, which has just been restored, has been badly damaged. It is an architectural monument that was destroyed worse than the Nazis did during World War II. </a:t>
            </a:r>
            <a:r>
              <a:rPr lang="en-US" sz="1600" dirty="0" err="1" smtClean="0"/>
              <a:t>Borodyanka</a:t>
            </a:r>
            <a:r>
              <a:rPr lang="en-US" sz="1600" dirty="0" smtClean="0"/>
              <a:t> City Court was completely destroyed, </a:t>
            </a:r>
            <a:r>
              <a:rPr lang="en-US" sz="1600" dirty="0" err="1" smtClean="0"/>
              <a:t>Izyum</a:t>
            </a:r>
            <a:r>
              <a:rPr lang="en-US" sz="1600" dirty="0" smtClean="0"/>
              <a:t> Court was severely damaged. The </a:t>
            </a:r>
            <a:r>
              <a:rPr lang="en-US" sz="1600" dirty="0" err="1" smtClean="0"/>
              <a:t>Pokrovsky</a:t>
            </a:r>
            <a:r>
              <a:rPr lang="en-US" sz="1600" dirty="0" smtClean="0"/>
              <a:t> Court, the Chernihiv Court of Appeal and many other courts have been severely damaged.</a:t>
            </a:r>
          </a:p>
          <a:p>
            <a:pPr algn="just"/>
            <a:r>
              <a:rPr lang="en-US" sz="1600" dirty="0" smtClean="0"/>
              <a:t> </a:t>
            </a:r>
            <a:r>
              <a:rPr lang="en-US" sz="1600" dirty="0"/>
              <a:t>As of February 24, 115,000 </a:t>
            </a:r>
            <a:r>
              <a:rPr lang="en-US" sz="1600" dirty="0" smtClean="0"/>
              <a:t>cases </a:t>
            </a:r>
            <a:r>
              <a:rPr lang="en-US" sz="1600" dirty="0"/>
              <a:t>have been made in Ukraine. This means that the courts continue to work as they should.</a:t>
            </a:r>
            <a:endParaRPr lang="ru-RU" sz="1600" dirty="0"/>
          </a:p>
        </p:txBody>
      </p:sp>
    </p:spTree>
    <p:extLst>
      <p:ext uri="{BB962C8B-B14F-4D97-AF65-F5344CB8AC3E}">
        <p14:creationId xmlns:p14="http://schemas.microsoft.com/office/powerpoint/2010/main" val="4050220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Reformatting the judicial system in </a:t>
            </a:r>
            <a:r>
              <a:rPr lang="en-US" dirty="0" smtClean="0"/>
              <a:t/>
            </a:r>
            <a:br>
              <a:rPr lang="en-US" dirty="0" smtClean="0"/>
            </a:br>
            <a:r>
              <a:rPr lang="en-US" dirty="0" smtClean="0"/>
              <a:t>war times</a:t>
            </a:r>
            <a:endParaRPr lang="uk-UA" dirty="0"/>
          </a:p>
        </p:txBody>
      </p:sp>
      <p:sp>
        <p:nvSpPr>
          <p:cNvPr id="3" name="Объект 2"/>
          <p:cNvSpPr>
            <a:spLocks noGrp="1"/>
          </p:cNvSpPr>
          <p:nvPr>
            <p:ph idx="1"/>
          </p:nvPr>
        </p:nvSpPr>
        <p:spPr>
          <a:xfrm>
            <a:off x="677334" y="1930400"/>
            <a:ext cx="8596668" cy="4590715"/>
          </a:xfrm>
        </p:spPr>
        <p:txBody>
          <a:bodyPr>
            <a:normAutofit/>
          </a:bodyPr>
          <a:lstStyle/>
          <a:p>
            <a:pPr algn="just"/>
            <a:r>
              <a:rPr lang="en-US" sz="1600" dirty="0" smtClean="0"/>
              <a:t>There are three main types of courts depending on the territories in which they are located:</a:t>
            </a:r>
          </a:p>
          <a:p>
            <a:pPr algn="just"/>
            <a:r>
              <a:rPr lang="en-US" sz="1600" dirty="0" smtClean="0"/>
              <a:t> The first is the courts that are under occupation. It is impossible to administer justice there in any way. The Supreme Court has already made a number of decisions to change the jurisdiction of cases heard in these courts.</a:t>
            </a:r>
          </a:p>
          <a:p>
            <a:pPr algn="just"/>
            <a:r>
              <a:rPr lang="en-US" sz="1600" dirty="0" smtClean="0"/>
              <a:t> The second is the courts located in the territories where active hostilities are taking place. Everything happens differently there. Where the situation is critical, operational decisions to suspend the courts are made by the assembly of judges, as well as territorial divisions of the State Judicial Administration.</a:t>
            </a:r>
          </a:p>
          <a:p>
            <a:pPr algn="just"/>
            <a:r>
              <a:rPr lang="en-US" sz="1600" dirty="0" smtClean="0"/>
              <a:t> The third type - the courts in the rear, whose activities, in fact, have not changed.</a:t>
            </a:r>
            <a:endParaRPr lang="uk-UA" sz="1600" dirty="0"/>
          </a:p>
        </p:txBody>
      </p:sp>
    </p:spTree>
    <p:extLst>
      <p:ext uri="{BB962C8B-B14F-4D97-AF65-F5344CB8AC3E}">
        <p14:creationId xmlns:p14="http://schemas.microsoft.com/office/powerpoint/2010/main" val="906614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5121" y="583476"/>
            <a:ext cx="8596668" cy="1320800"/>
          </a:xfrm>
        </p:spPr>
        <p:txBody>
          <a:bodyPr>
            <a:normAutofit/>
          </a:bodyPr>
          <a:lstStyle/>
          <a:p>
            <a:pPr algn="ctr"/>
            <a:r>
              <a:rPr lang="en-US" dirty="0"/>
              <a:t>The Commercial Court of the Mykolaiv Region and the Mykolaiv Court of Appeal</a:t>
            </a:r>
            <a:endParaRPr lang="uk-UA" dirty="0"/>
          </a:p>
        </p:txBody>
      </p:sp>
      <p:sp>
        <p:nvSpPr>
          <p:cNvPr id="3" name="Объект 2"/>
          <p:cNvSpPr>
            <a:spLocks noGrp="1"/>
          </p:cNvSpPr>
          <p:nvPr>
            <p:ph idx="1"/>
          </p:nvPr>
        </p:nvSpPr>
        <p:spPr>
          <a:xfrm>
            <a:off x="677334" y="1709917"/>
            <a:ext cx="8596668" cy="3920171"/>
          </a:xfrm>
        </p:spPr>
        <p:txBody>
          <a:bodyPr/>
          <a:lstStyle/>
          <a:p>
            <a:endParaRPr lang="uk-UA" dirty="0"/>
          </a:p>
          <a:p>
            <a:endParaRPr lang="uk-UA" dirty="0"/>
          </a:p>
          <a:p>
            <a:endParaRPr lang="uk-UA" dirty="0"/>
          </a:p>
          <a:p>
            <a:endParaRPr lang="uk-UA" dirty="0"/>
          </a:p>
          <a:p>
            <a:endParaRPr lang="uk-UA" dirty="0"/>
          </a:p>
          <a:p>
            <a:endParaRPr lang="uk-UA" dirty="0"/>
          </a:p>
          <a:p>
            <a:endParaRPr lang="uk-UA" dirty="0"/>
          </a:p>
          <a:p>
            <a:endParaRPr lang="uk-UA" dirty="0"/>
          </a:p>
        </p:txBody>
      </p:sp>
      <p:sp>
        <p:nvSpPr>
          <p:cNvPr id="5" name="Прямоугольник 4"/>
          <p:cNvSpPr/>
          <p:nvPr/>
        </p:nvSpPr>
        <p:spPr>
          <a:xfrm>
            <a:off x="5232144" y="1801887"/>
            <a:ext cx="4175752" cy="4524315"/>
          </a:xfrm>
          <a:prstGeom prst="rect">
            <a:avLst/>
          </a:prstGeom>
        </p:spPr>
        <p:txBody>
          <a:bodyPr wrap="square">
            <a:spAutoFit/>
          </a:bodyPr>
          <a:lstStyle/>
          <a:p>
            <a:pPr algn="just"/>
            <a:r>
              <a:rPr lang="en-US" dirty="0"/>
              <a:t>As a result of attack </a:t>
            </a:r>
            <a:r>
              <a:rPr lang="en-US" dirty="0" smtClean="0"/>
              <a:t>in </a:t>
            </a:r>
            <a:r>
              <a:rPr lang="en-US" dirty="0" err="1"/>
              <a:t>Nikolaev</a:t>
            </a:r>
            <a:r>
              <a:rPr lang="en-US" dirty="0"/>
              <a:t> the </a:t>
            </a:r>
            <a:r>
              <a:rPr lang="en-US" dirty="0" smtClean="0"/>
              <a:t>employee of Court of Appeal </a:t>
            </a:r>
            <a:r>
              <a:rPr lang="en-US" dirty="0"/>
              <a:t>is wounded. «On April 15, 2022 during shelling of </a:t>
            </a:r>
            <a:r>
              <a:rPr lang="en-US" dirty="0" err="1"/>
              <a:t>Nikolaev</a:t>
            </a:r>
            <a:r>
              <a:rPr lang="en-US" dirty="0"/>
              <a:t> there was a tragedy - the employee of the </a:t>
            </a:r>
            <a:r>
              <a:rPr lang="en-US" dirty="0" err="1"/>
              <a:t>Nikolaev</a:t>
            </a:r>
            <a:r>
              <a:rPr lang="en-US" dirty="0"/>
              <a:t> </a:t>
            </a:r>
            <a:r>
              <a:rPr lang="en-US" dirty="0" smtClean="0"/>
              <a:t>Court of Appeal </a:t>
            </a:r>
            <a:r>
              <a:rPr lang="en-US" dirty="0"/>
              <a:t>Alexey </a:t>
            </a:r>
            <a:r>
              <a:rPr lang="en-US" dirty="0" err="1"/>
              <a:t>Parakonny</a:t>
            </a:r>
            <a:r>
              <a:rPr lang="en-US" dirty="0"/>
              <a:t> who works in court since 2011 is wounded. The head of the organizational and legal department of the court, </a:t>
            </a:r>
            <a:r>
              <a:rPr lang="en-US" dirty="0" err="1"/>
              <a:t>Nadiya</a:t>
            </a:r>
            <a:r>
              <a:rPr lang="en-US" dirty="0"/>
              <a:t> </a:t>
            </a:r>
            <a:r>
              <a:rPr lang="en-US" dirty="0" err="1"/>
              <a:t>Torkhova</a:t>
            </a:r>
            <a:r>
              <a:rPr lang="en-US" dirty="0"/>
              <a:t>, born in 1978, and the secretary of the court session were also killed. The head of the analytical and statistical department of the court, </a:t>
            </a:r>
            <a:r>
              <a:rPr lang="en-US" dirty="0" err="1"/>
              <a:t>Vira</a:t>
            </a:r>
            <a:r>
              <a:rPr lang="en-US" dirty="0"/>
              <a:t> </a:t>
            </a:r>
            <a:r>
              <a:rPr lang="en-US" dirty="0" err="1"/>
              <a:t>Panchenko</a:t>
            </a:r>
            <a:r>
              <a:rPr lang="en-US" dirty="0"/>
              <a:t>, born in 1985, was also seriously injured.</a:t>
            </a:r>
            <a:endParaRPr lang="ru-RU" dirty="0"/>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217" t="10584" r="-1217" b="13295"/>
          <a:stretch/>
        </p:blipFill>
        <p:spPr>
          <a:xfrm>
            <a:off x="761455" y="1860005"/>
            <a:ext cx="4019551" cy="4079510"/>
          </a:xfrm>
          <a:prstGeom prst="rect">
            <a:avLst/>
          </a:prstGeom>
        </p:spPr>
      </p:pic>
    </p:spTree>
    <p:extLst>
      <p:ext uri="{BB962C8B-B14F-4D97-AF65-F5344CB8AC3E}">
        <p14:creationId xmlns:p14="http://schemas.microsoft.com/office/powerpoint/2010/main" val="4264522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160589"/>
            <a:ext cx="4149392" cy="3880773"/>
          </a:xfrm>
        </p:spPr>
        <p:txBody>
          <a:bodyPr/>
          <a:lstStyle/>
          <a:p>
            <a:pPr algn="just"/>
            <a:r>
              <a:rPr lang="en-US" dirty="0" smtClean="0"/>
              <a:t>On February 13</a:t>
            </a:r>
            <a:r>
              <a:rPr lang="uk-UA" dirty="0" smtClean="0"/>
              <a:t>,2022,</a:t>
            </a:r>
            <a:r>
              <a:rPr lang="en-US" dirty="0" smtClean="0"/>
              <a:t> During the rocket shelling in Mariupol Anastasia </a:t>
            </a:r>
            <a:r>
              <a:rPr lang="en-US" dirty="0" err="1" smtClean="0"/>
              <a:t>Kostomanova</a:t>
            </a:r>
            <a:r>
              <a:rPr lang="en-US" dirty="0" smtClean="0"/>
              <a:t> </a:t>
            </a:r>
            <a:r>
              <a:rPr lang="en-US" dirty="0" err="1" smtClean="0"/>
              <a:t>died.She</a:t>
            </a:r>
            <a:r>
              <a:rPr lang="en-US" dirty="0" smtClean="0"/>
              <a:t> was a leading specialist in the judicial statistics department of the Donetsk Court of Appeal</a:t>
            </a:r>
            <a:r>
              <a:rPr lang="uk-UA" dirty="0" smtClean="0"/>
              <a:t>,</a:t>
            </a:r>
            <a:r>
              <a:rPr lang="en-US" dirty="0" smtClean="0"/>
              <a:t>who has worked in the </a:t>
            </a:r>
            <a:r>
              <a:rPr lang="en-US" dirty="0"/>
              <a:t>c</a:t>
            </a:r>
            <a:r>
              <a:rPr lang="en-US" dirty="0" smtClean="0"/>
              <a:t>ourt since 2012.She was to turn 31 in </a:t>
            </a:r>
            <a:r>
              <a:rPr lang="en-US" dirty="0" err="1" smtClean="0"/>
              <a:t>April.Sasha</a:t>
            </a:r>
            <a:r>
              <a:rPr lang="en-US" dirty="0" smtClean="0"/>
              <a:t> 7-years old boy was left without a </a:t>
            </a:r>
            <a:r>
              <a:rPr lang="en-US" dirty="0" err="1" smtClean="0"/>
              <a:t>mather</a:t>
            </a:r>
            <a:r>
              <a:rPr lang="en-US" dirty="0"/>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950" y="2253886"/>
            <a:ext cx="2631077" cy="2767167"/>
          </a:xfrm>
          <a:prstGeom prst="rect">
            <a:avLst/>
          </a:prstGeom>
        </p:spPr>
      </p:pic>
      <p:sp>
        <p:nvSpPr>
          <p:cNvPr id="9" name="Заголовок 8"/>
          <p:cNvSpPr>
            <a:spLocks noGrp="1"/>
          </p:cNvSpPr>
          <p:nvPr>
            <p:ph type="title"/>
          </p:nvPr>
        </p:nvSpPr>
        <p:spPr/>
        <p:txBody>
          <a:bodyPr/>
          <a:lstStyle/>
          <a:p>
            <a:r>
              <a:rPr lang="en-US" dirty="0" smtClean="0"/>
              <a:t>A female worker of the Donetsk Court of Appeal died from the shelling</a:t>
            </a:r>
            <a:endParaRPr lang="ru-RU" dirty="0"/>
          </a:p>
        </p:txBody>
      </p:sp>
    </p:spTree>
    <p:extLst>
      <p:ext uri="{BB962C8B-B14F-4D97-AF65-F5344CB8AC3E}">
        <p14:creationId xmlns:p14="http://schemas.microsoft.com/office/powerpoint/2010/main" val="2374651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134" y="372337"/>
            <a:ext cx="8596668" cy="1320800"/>
          </a:xfrm>
        </p:spPr>
        <p:txBody>
          <a:bodyPr>
            <a:normAutofit/>
          </a:bodyPr>
          <a:lstStyle/>
          <a:p>
            <a:r>
              <a:rPr lang="en-US" dirty="0" err="1"/>
              <a:t>Rashists</a:t>
            </a:r>
            <a:r>
              <a:rPr lang="en-US" dirty="0"/>
              <a:t> shot a judge near Chernihiv</a:t>
            </a:r>
            <a:r>
              <a:rPr lang="ru-RU" dirty="0"/>
              <a:t/>
            </a:r>
            <a:br>
              <a:rPr lang="ru-RU" dirty="0"/>
            </a:br>
            <a:endParaRPr lang="en-US" dirty="0"/>
          </a:p>
        </p:txBody>
      </p:sp>
      <p:sp>
        <p:nvSpPr>
          <p:cNvPr id="3" name="Объект 2"/>
          <p:cNvSpPr>
            <a:spLocks noGrp="1"/>
          </p:cNvSpPr>
          <p:nvPr>
            <p:ph idx="1"/>
          </p:nvPr>
        </p:nvSpPr>
        <p:spPr>
          <a:xfrm>
            <a:off x="564444" y="2160589"/>
            <a:ext cx="3561563" cy="3319279"/>
          </a:xfrm>
        </p:spPr>
        <p:txBody>
          <a:bodyPr>
            <a:normAutofit/>
          </a:bodyPr>
          <a:lstStyle/>
          <a:p>
            <a:pPr marL="0" indent="0" algn="just">
              <a:buNone/>
            </a:pPr>
            <a:r>
              <a:rPr lang="en-US" sz="1600" dirty="0"/>
              <a:t>On March 3, 2022, Judge of the Chernihiv Court of Appeal </a:t>
            </a:r>
            <a:r>
              <a:rPr lang="en-US" sz="1600" dirty="0" err="1"/>
              <a:t>Lyubov</a:t>
            </a:r>
            <a:r>
              <a:rPr lang="en-US" sz="1600" dirty="0"/>
              <a:t> </a:t>
            </a:r>
            <a:r>
              <a:rPr lang="en-US" sz="1600" dirty="0" err="1"/>
              <a:t>Kharechko</a:t>
            </a:r>
            <a:r>
              <a:rPr lang="en-US" sz="1600" dirty="0"/>
              <a:t> died. The car in which she was evacuated along </a:t>
            </a:r>
            <a:r>
              <a:rPr lang="en-US" sz="1600" dirty="0" smtClean="0"/>
              <a:t>with her 2 small sons and other </a:t>
            </a:r>
            <a:r>
              <a:rPr lang="en-US" sz="1600" dirty="0"/>
              <a:t>people was fired upon by the </a:t>
            </a:r>
            <a:r>
              <a:rPr lang="en-US" sz="1600" dirty="0" err="1" smtClean="0"/>
              <a:t>russian</a:t>
            </a:r>
            <a:r>
              <a:rPr lang="en-US" sz="1600" dirty="0" smtClean="0"/>
              <a:t> </a:t>
            </a:r>
            <a:r>
              <a:rPr lang="en-US" sz="1600" dirty="0"/>
              <a:t>military.</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634" y="2237913"/>
            <a:ext cx="4580245" cy="3241955"/>
          </a:xfrm>
          <a:prstGeom prst="rect">
            <a:avLst/>
          </a:prstGeom>
        </p:spPr>
      </p:pic>
    </p:spTree>
    <p:extLst>
      <p:ext uri="{BB962C8B-B14F-4D97-AF65-F5344CB8AC3E}">
        <p14:creationId xmlns:p14="http://schemas.microsoft.com/office/powerpoint/2010/main" val="214703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8139" y="746760"/>
            <a:ext cx="8596668" cy="1320800"/>
          </a:xfrm>
        </p:spPr>
        <p:txBody>
          <a:bodyPr/>
          <a:lstStyle/>
          <a:p>
            <a:pPr algn="ctr"/>
            <a:r>
              <a:rPr lang="en-US" dirty="0" err="1"/>
              <a:t>Kharkiv</a:t>
            </a:r>
            <a:r>
              <a:rPr lang="en-US" dirty="0"/>
              <a:t> Court of Appeal</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77" y="1484808"/>
            <a:ext cx="3243943" cy="3243943"/>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1525" y="1602338"/>
            <a:ext cx="3008882" cy="3008882"/>
          </a:xfrm>
          <a:prstGeom prst="rect">
            <a:avLst/>
          </a:prstGeom>
        </p:spPr>
      </p:pic>
      <p:pic>
        <p:nvPicPr>
          <p:cNvPr id="10" name="Объект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66556" y="1635034"/>
            <a:ext cx="5039833" cy="3376688"/>
          </a:xfrm>
        </p:spPr>
      </p:pic>
      <p:sp>
        <p:nvSpPr>
          <p:cNvPr id="11" name="Прямоугольник 10"/>
          <p:cNvSpPr/>
          <p:nvPr/>
        </p:nvSpPr>
        <p:spPr>
          <a:xfrm>
            <a:off x="685800" y="5144805"/>
            <a:ext cx="8412483" cy="1200329"/>
          </a:xfrm>
          <a:prstGeom prst="rect">
            <a:avLst/>
          </a:prstGeom>
        </p:spPr>
        <p:txBody>
          <a:bodyPr wrap="square">
            <a:spAutoFit/>
          </a:bodyPr>
          <a:lstStyle/>
          <a:p>
            <a:pPr algn="just"/>
            <a:r>
              <a:rPr lang="en-US" dirty="0"/>
              <a:t>On March 6, 2022, at about 7:20 p.m., two powerful explosions occurred near the building of the </a:t>
            </a:r>
            <a:r>
              <a:rPr lang="en-US" dirty="0" err="1"/>
              <a:t>Kharkiv</a:t>
            </a:r>
            <a:r>
              <a:rPr lang="en-US" dirty="0"/>
              <a:t> Court of Appeal, as a result of which the building suffered significant damage. The blast completely knocked out the windows, significantly damaged the interior, burned the roof.</a:t>
            </a:r>
          </a:p>
        </p:txBody>
      </p:sp>
    </p:spTree>
    <p:extLst>
      <p:ext uri="{BB962C8B-B14F-4D97-AF65-F5344CB8AC3E}">
        <p14:creationId xmlns:p14="http://schemas.microsoft.com/office/powerpoint/2010/main" val="3529106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t>Izyum</a:t>
            </a:r>
            <a:r>
              <a:rPr lang="en-US" dirty="0"/>
              <a:t> </a:t>
            </a:r>
            <a:r>
              <a:rPr lang="en-US" dirty="0" smtClean="0"/>
              <a:t>City </a:t>
            </a:r>
            <a:r>
              <a:rPr lang="en-US" dirty="0"/>
              <a:t>Court</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004" y="1676372"/>
            <a:ext cx="4331477" cy="4352136"/>
          </a:xfrm>
          <a:prstGeom prst="rect">
            <a:avLst/>
          </a:prstGeom>
        </p:spPr>
      </p:pic>
      <p:sp>
        <p:nvSpPr>
          <p:cNvPr id="6" name="Прямоугольник 5"/>
          <p:cNvSpPr/>
          <p:nvPr/>
        </p:nvSpPr>
        <p:spPr>
          <a:xfrm>
            <a:off x="5333989" y="1718159"/>
            <a:ext cx="4217683" cy="3046988"/>
          </a:xfrm>
          <a:prstGeom prst="rect">
            <a:avLst/>
          </a:prstGeom>
        </p:spPr>
        <p:txBody>
          <a:bodyPr wrap="square">
            <a:spAutoFit/>
          </a:bodyPr>
          <a:lstStyle/>
          <a:p>
            <a:pPr algn="just"/>
            <a:r>
              <a:rPr lang="en-US" sz="1600" dirty="0"/>
              <a:t>The </a:t>
            </a:r>
            <a:r>
              <a:rPr lang="en-US" sz="1600" dirty="0" err="1"/>
              <a:t>Izium</a:t>
            </a:r>
            <a:r>
              <a:rPr lang="en-US" sz="1600" dirty="0"/>
              <a:t> City </a:t>
            </a:r>
            <a:r>
              <a:rPr lang="en-US" sz="1600" dirty="0" smtClean="0"/>
              <a:t> </a:t>
            </a:r>
            <a:r>
              <a:rPr lang="en-US" sz="1600" dirty="0"/>
              <a:t>Court of </a:t>
            </a:r>
            <a:r>
              <a:rPr lang="en-US" sz="1600" dirty="0" err="1"/>
              <a:t>Kharkiv</a:t>
            </a:r>
            <a:r>
              <a:rPr lang="en-US" sz="1600" dirty="0"/>
              <a:t> Region was damaged as a result of massive bombings and artillery shelling. In a court located on the ground floor of a five-story building, a blast shattered windows around the perimeter, partially shattered interior doors, and damaged interiors. Judges and court staff were not injured. Representatives of the Judicial Security Service, who were in the room during the bombing, managed to hide in the basement.</a:t>
            </a:r>
          </a:p>
        </p:txBody>
      </p:sp>
    </p:spTree>
    <p:extLst>
      <p:ext uri="{BB962C8B-B14F-4D97-AF65-F5344CB8AC3E}">
        <p14:creationId xmlns:p14="http://schemas.microsoft.com/office/powerpoint/2010/main" val="4277113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Другая 2">
      <a:dk1>
        <a:sysClr val="windowText" lastClr="000000"/>
      </a:dk1>
      <a:lt1>
        <a:sysClr val="window" lastClr="FFFFFF"/>
      </a:lt1>
      <a:dk2>
        <a:srgbClr val="17406D"/>
      </a:dk2>
      <a:lt2>
        <a:srgbClr val="DBEFF9"/>
      </a:lt2>
      <a:accent1>
        <a:srgbClr val="0F6FC6"/>
      </a:accent1>
      <a:accent2>
        <a:srgbClr val="F2ED13"/>
      </a:accent2>
      <a:accent3>
        <a:srgbClr val="FFBE5F"/>
      </a:accent3>
      <a:accent4>
        <a:srgbClr val="10CF9B"/>
      </a:accent4>
      <a:accent5>
        <a:srgbClr val="7CCA62"/>
      </a:accent5>
      <a:accent6>
        <a:srgbClr val="A5C249"/>
      </a:accent6>
      <a:hlink>
        <a:srgbClr val="F49100"/>
      </a:hlink>
      <a:folHlink>
        <a:srgbClr val="85DFD0"/>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2143</TotalTime>
  <Words>1613</Words>
  <Application>Microsoft Office PowerPoint</Application>
  <PresentationFormat>Laiekraan</PresentationFormat>
  <Paragraphs>56</Paragraphs>
  <Slides>25</Slides>
  <Notes>1</Notes>
  <HiddenSlides>0</HiddenSlides>
  <MMClips>3</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25</vt:i4>
      </vt:variant>
    </vt:vector>
  </HeadingPairs>
  <TitlesOfParts>
    <vt:vector size="31" baseType="lpstr">
      <vt:lpstr>Arial</vt:lpstr>
      <vt:lpstr>Calibri</vt:lpstr>
      <vt:lpstr>Roboto</vt:lpstr>
      <vt:lpstr>Trebuchet MS</vt:lpstr>
      <vt:lpstr>Wingdings 3</vt:lpstr>
      <vt:lpstr>Аспект</vt:lpstr>
      <vt:lpstr>Red viburnum on a black background as a symbol of sorrow in Ukraine </vt:lpstr>
      <vt:lpstr>Functioning of the judicial system of Ukraine in martial law</vt:lpstr>
      <vt:lpstr>How the judicial system works during the war</vt:lpstr>
      <vt:lpstr>Reformatting the judicial system in  war times</vt:lpstr>
      <vt:lpstr>The Commercial Court of the Mykolaiv Region and the Mykolaiv Court of Appeal</vt:lpstr>
      <vt:lpstr>A female worker of the Donetsk Court of Appeal died from the shelling</vt:lpstr>
      <vt:lpstr>Rashists shot a judge near Chernihiv </vt:lpstr>
      <vt:lpstr>Kharkiv Court of Appeal</vt:lpstr>
      <vt:lpstr>Izyum City Court</vt:lpstr>
      <vt:lpstr>Borodyanka district court of Kyiv region</vt:lpstr>
      <vt:lpstr>Damage to court buildings by the Russian occupiers</vt:lpstr>
      <vt:lpstr>The judiciary transferred  64 million UAH to the needs of the Armed Forces</vt:lpstr>
      <vt:lpstr>Judges joined the Armed Forces of Ukraine </vt:lpstr>
      <vt:lpstr>Assistance to soldiers of the Armed Forces of Ukraine</vt:lpstr>
      <vt:lpstr>PowerPointi esitlus</vt:lpstr>
      <vt:lpstr>Map of the territories of Ukraine where, in connection with the war, justice is not administered by courts of general jurisdiction as of April 17, 2022</vt:lpstr>
      <vt:lpstr>Restoration of courts</vt:lpstr>
      <vt:lpstr>Territorial jurisdiction of court cases of two commercial courts has been restored </vt:lpstr>
      <vt:lpstr>Chairman of the Supreme Court Vsevolod Knyazev:</vt:lpstr>
      <vt:lpstr>PowerPointi esitlus</vt:lpstr>
      <vt:lpstr>PowerPointi esitlus</vt:lpstr>
      <vt:lpstr>PowerPointi esitlus</vt:lpstr>
      <vt:lpstr>PowerPointi esitlus</vt:lpstr>
      <vt:lpstr>The need to create an investigative team. President of Ukrainian association of Judges Korotun Vadym</vt:lpstr>
      <vt:lpstr>PowerPointi esitlus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Інформація про  Рішення Київської міської ради «Про ініціювання створення місцевої асоціації «Київська агломерація»</dc:title>
  <dc:creator>19savchenko93@gmail.com</dc:creator>
  <cp:lastModifiedBy>Pavel Gontšarov</cp:lastModifiedBy>
  <cp:revision>63</cp:revision>
  <dcterms:created xsi:type="dcterms:W3CDTF">2018-05-22T06:51:57Z</dcterms:created>
  <dcterms:modified xsi:type="dcterms:W3CDTF">2022-05-06T10:41:16Z</dcterms:modified>
</cp:coreProperties>
</file>